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5"/>
  </p:notesMasterIdLst>
  <p:sldIdLst>
    <p:sldId id="2007579601" r:id="rId3"/>
    <p:sldId id="200757958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41"/>
    <a:srgbClr val="EF5D5E"/>
    <a:srgbClr val="000000"/>
    <a:srgbClr val="1C9CD9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6DFFA-9ADE-460E-A492-F17F9233DB8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A88CB-DC9F-4CEE-BB5D-2C0861C3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3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es-X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es-X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0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1"/>
            <a:ext cx="1584960" cy="1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00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CFD-CDCA-48DE-AE7F-C963C2F7C237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965601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5B4-B027-49F8-8B7C-3A5585794237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3494606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B05A-54F4-4A54-AB1C-9D9150173D85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07540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F768-C985-4719-9833-D6E4625A498C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068070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A23-1D2B-4E30-BCB8-2E380B614E4F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3750068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37A4-D1BA-48CE-B1AE-27E69AB50A63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" y="1463040"/>
            <a:ext cx="109728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0560" y="2286000"/>
            <a:ext cx="109728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7081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66159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65E8D-D692-4819-B6C3-5CC536FADB03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277286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F38DA2-75D6-4D32-A678-969C51339208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09601" y="6400801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6392499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5C189-5782-40B4-ACB7-E9CCCAF58A40}" type="datetime1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tx2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91016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597A-5D49-48E9-98EF-BF11D3B4BCB6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14017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7" y="87568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34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7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09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59" y="1454151"/>
            <a:ext cx="10972800" cy="4754880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188457-8B39-4B81-AE2C-7571FF3FC4B9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710397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3040"/>
            <a:ext cx="8900160" cy="4754880"/>
          </a:xfrm>
        </p:spPr>
        <p:txBody>
          <a:bodyPr/>
          <a:lstStyle>
            <a:lvl1pPr>
              <a:spcBef>
                <a:spcPts val="60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FCBBD-20CB-47A0-8198-79E837DCA651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6960917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24EA5-3C12-43A5-9C11-14021E8C1935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7109086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232D4-5F96-4CFA-9E06-6E735808F80C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1497019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3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A3F4FDD-022C-488C-9C1B-EE6D0EFBF496}" type="datetime1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21978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BCC5B6-50EE-4270-B364-80A5AB7023EC}" type="datetime1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0748411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0E663B-CCE4-4CDC-9EE4-528137349697}" type="datetime1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103754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6ED0B8-6BF9-4A13-ADA3-740054F609B4}" type="datetime1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734757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4DD36-F3E4-493F-BA20-3B3FA5147357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320879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8" name="Picture 7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2"/>
            <a:ext cx="1587403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381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4205-F18B-4A74-90BE-152336C4E5B2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101639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AC1856-7856-4C8B-8D7D-F7474C643A67}" type="datetime1">
              <a:rPr lang="en-US" smtClean="0">
                <a:solidFill>
                  <a:prstClr val="white"/>
                </a:solidFill>
              </a:rPr>
              <a:t>8/11/2023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4957" y="1463040"/>
            <a:ext cx="109728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4957" y="2286000"/>
            <a:ext cx="109728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1033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" y="-403"/>
            <a:ext cx="12191287" cy="6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868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99710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70560" y="3108960"/>
            <a:ext cx="10582656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172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70" y="6427473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7760"/>
            <a:ext cx="646176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8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8424C-F169-4D02-9C2C-5C3D3DB69A56}" type="datetime1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C2CFB-C0B4-45A9-BE79-149F6DC51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51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402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5053" y="6428232"/>
            <a:ext cx="390144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020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3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3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43" y="4847374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68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8FF5DC-6AD0-EB8F-8BE2-C49A420DD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2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2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1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2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458371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9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684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12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50483"/>
            <a:ext cx="10972800" cy="446648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9757-D68B-4C79-BEFD-2D6B73BE9549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92603518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3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50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0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8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5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2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4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/ CALIBRI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972800" cy="4754880"/>
          </a:xfrm>
        </p:spPr>
        <p:txBody>
          <a:bodyPr/>
          <a:lstStyle>
            <a:lvl1pPr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3C22-03BB-48FC-AAB6-D5E29661D762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20542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477373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BC05-FE77-4B78-BDB6-2488AE7FE548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650840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9C85-4956-4A14-B7F2-0D9F2635B5EA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87602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lang="en-US" sz="16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5BBC-D02F-4BD4-B6C2-39D1DE01986A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70949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365760"/>
            <a:ext cx="109728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750483"/>
            <a:ext cx="10972800" cy="44674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8897" y="6356352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2F35C2B-094B-4CED-8AB2-5BB94B9F63F3}" type="datetime1">
              <a:rPr lang="en-US" smtClean="0">
                <a:solidFill>
                  <a:srgbClr val="000000"/>
                </a:solidFill>
              </a:rPr>
              <a:t>8/11/2023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9295" y="6356352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5053" y="642823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4" r:id="rId33"/>
    <p:sldLayoutId id="2147483695" r:id="rId34"/>
    <p:sldLayoutId id="2147483696" r:id="rId35"/>
    <p:sldLayoutId id="2147483697" r:id="rId36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28.em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9511A2-EBC4-CFC3-A2F5-126B897B8180}"/>
              </a:ext>
            </a:extLst>
          </p:cNvPr>
          <p:cNvSpPr txBox="1"/>
          <p:nvPr/>
        </p:nvSpPr>
        <p:spPr>
          <a:xfrm>
            <a:off x="868680" y="2424868"/>
            <a:ext cx="806196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1049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Exists solely for current Abbott employees, retirees, spouses and dependent children</a:t>
            </a:r>
          </a:p>
          <a:p>
            <a:pPr marL="285750" marR="11049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Established in 1940 to honor a bequest from Clara Abbott’s will (wife of Abbott’s founder)</a:t>
            </a:r>
          </a:p>
          <a:p>
            <a:pPr marL="285750" marR="11049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funded or managed by Abbott; Separate not-for-profit organization</a:t>
            </a:r>
          </a:p>
          <a:p>
            <a:pPr marL="285750" marR="11049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Provides financial support to Abbott people around the world </a:t>
            </a:r>
            <a:endParaRPr lang="en-US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11049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an Abbott benefit or entitlement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D50A23-ACDF-DA9D-DCA7-24AD8056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F477-20DC-4194-A0EA-BE206FC9C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363" y="6387859"/>
            <a:ext cx="4114800" cy="365125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A585-FE03-494F-A210-6CAC88F5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FB4E8-F442-B1B3-37D0-8191DD415BD5}"/>
              </a:ext>
            </a:extLst>
          </p:cNvPr>
          <p:cNvSpPr txBox="1"/>
          <p:nvPr/>
        </p:nvSpPr>
        <p:spPr>
          <a:xfrm>
            <a:off x="939800" y="1542811"/>
            <a:ext cx="809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Non-profit organization dedicated to helping Abbott families through difficult financial situations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1251C-DBD5-6FEE-B3B0-BED1F0942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40" y="1649269"/>
            <a:ext cx="2950251" cy="285058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5F64770-C98B-868B-E8D8-22D71E3C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510" y="4772267"/>
            <a:ext cx="33909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A1CB9-10FC-4F38-1B90-59239C056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79677-3B0E-2143-F1B1-86636560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l" rtl="0"/>
            <a:r>
              <a:rPr lang="en-US" sz="4000" b="0" i="0" u="none" baseline="0" dirty="0">
                <a:solidFill>
                  <a:srgbClr val="006140"/>
                </a:solidFill>
                <a:sym typeface="Arial" panose="020B0604020202020204" pitchFamily="34" charset="0"/>
              </a:rPr>
              <a:t>The Clara Abbott Foundation</a:t>
            </a:r>
            <a:endParaRPr lang="x-es-XL" sz="4000" b="0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22691D-0304-5029-940D-3D6604646404}"/>
              </a:ext>
            </a:extLst>
          </p:cNvPr>
          <p:cNvSpPr txBox="1">
            <a:spLocks/>
          </p:cNvSpPr>
          <p:nvPr/>
        </p:nvSpPr>
        <p:spPr>
          <a:xfrm>
            <a:off x="913913" y="3547193"/>
            <a:ext cx="10007598" cy="627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1800" dirty="0">
                <a:solidFill>
                  <a:srgbClr val="EF5D5E"/>
                </a:solidFill>
              </a:rPr>
              <a:t>Eligibility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600" dirty="0">
                <a:solidFill>
                  <a:srgbClr val="000000"/>
                </a:solidFill>
              </a:rPr>
              <a:t>Current employees with at least one year of continuous Abbott service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600" dirty="0">
                <a:solidFill>
                  <a:srgbClr val="000000"/>
                </a:solidFill>
              </a:rPr>
              <a:t>Employees who are at least 50 years old with 10 years of continuous Abbott service on their last day with the company have lifetime eligibility </a:t>
            </a:r>
          </a:p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68CE11-A647-27BF-5EAF-056B9588C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FB8A2-CDBB-42E0-9930-F8FB075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sz="4000" b="0" i="0" u="none" baseline="0" dirty="0">
                <a:solidFill>
                  <a:srgbClr val="006140"/>
                </a:solidFill>
                <a:sym typeface="Arial" panose="020B0604020202020204" pitchFamily="34" charset="0"/>
              </a:rPr>
              <a:t>Foundation Services</a:t>
            </a:r>
            <a:endParaRPr lang="x-es-XL" sz="4000" b="0" dirty="0">
              <a:solidFill>
                <a:srgbClr val="00614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2E770-8D0C-45CD-9AE3-889FB9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es-XL" sz="900" b="0" i="0" u="none" strike="noStrike" kern="1200" cap="none" spc="0" normalizeH="0" baseline="0" noProof="0" dirty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C8190-1DB4-400B-AD33-4B0859D7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es-XL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Una imagen con texto, barrilete&#10;&#10;Descripción generada automáticamente">
            <a:extLst>
              <a:ext uri="{FF2B5EF4-FFF2-40B4-BE49-F238E27FC236}">
                <a16:creationId xmlns:a16="http://schemas.microsoft.com/office/drawing/2014/main" id="{4CA6C0AA-24B4-4568-A866-3298AC9C1B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6093" y="3341776"/>
            <a:ext cx="1812134" cy="350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41A3F-6D54-2233-7C9B-786C293562C1}"/>
              </a:ext>
            </a:extLst>
          </p:cNvPr>
          <p:cNvSpPr txBox="1"/>
          <p:nvPr/>
        </p:nvSpPr>
        <p:spPr>
          <a:xfrm>
            <a:off x="1041546" y="4993013"/>
            <a:ext cx="3995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00E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Contractors and contingent workers not eligible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2C1B1B-EE71-496D-A13A-DEFE6295B83D}"/>
              </a:ext>
            </a:extLst>
          </p:cNvPr>
          <p:cNvSpPr txBox="1">
            <a:spLocks/>
          </p:cNvSpPr>
          <p:nvPr/>
        </p:nvSpPr>
        <p:spPr>
          <a:xfrm>
            <a:off x="839505" y="2136944"/>
            <a:ext cx="3032873" cy="1118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2916238" algn="l"/>
              </a:tabLst>
              <a:defRPr/>
            </a:pPr>
            <a:r>
              <a:rPr lang="en-IN" sz="1800" dirty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 Assistance Grants</a:t>
            </a:r>
          </a:p>
          <a:p>
            <a:pPr algn="ctr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en-IN" sz="1400" dirty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Short-term grants to help Abbott families struggling to afford their basic needs</a:t>
            </a:r>
            <a:endParaRPr lang="en-IN" sz="1400" dirty="0">
              <a:solidFill>
                <a:srgbClr val="73A93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5C17C5-88DB-BE2E-6F76-C1603E59CB37}"/>
              </a:ext>
            </a:extLst>
          </p:cNvPr>
          <p:cNvSpPr txBox="1">
            <a:spLocks/>
          </p:cNvSpPr>
          <p:nvPr/>
        </p:nvSpPr>
        <p:spPr>
          <a:xfrm>
            <a:off x="8037872" y="2136944"/>
            <a:ext cx="3384676" cy="10201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2916238" algn="l"/>
              </a:tabLst>
              <a:defRPr/>
            </a:pPr>
            <a:r>
              <a:rPr lang="en-IN" sz="1800" dirty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University-Level Scholarships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tabLst>
                <a:tab pos="2916238" algn="l"/>
              </a:tabLst>
            </a:pPr>
            <a:r>
              <a:rPr lang="en-IN" sz="1400" dirty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 aid to help children of Abbott employees with college/post-secondary education expenses</a:t>
            </a:r>
            <a:endParaRPr lang="en-IN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defRPr/>
            </a:pPr>
            <a:endParaRPr lang="en-IN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defRPr/>
            </a:pPr>
            <a:endParaRPr lang="en-IN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D2F6B-BCEB-FC62-296D-624289A08A66}"/>
              </a:ext>
            </a:extLst>
          </p:cNvPr>
          <p:cNvSpPr txBox="1"/>
          <p:nvPr/>
        </p:nvSpPr>
        <p:spPr>
          <a:xfrm>
            <a:off x="4421689" y="2136944"/>
            <a:ext cx="307593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16238" algn="l"/>
              </a:tabLst>
              <a:defRPr/>
            </a:pPr>
            <a:r>
              <a:rPr lang="en-IN" dirty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Emergency Disaster Grants</a:t>
            </a:r>
          </a:p>
          <a:p>
            <a:pPr algn="ctr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en-IN" sz="1400" dirty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Emergency support in times of disaster to ensure access to food, clothing and shelter</a:t>
            </a: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A3E86-AF71-3AC7-E124-8246C19FE13D}"/>
              </a:ext>
            </a:extLst>
          </p:cNvPr>
          <p:cNvCxnSpPr/>
          <p:nvPr/>
        </p:nvCxnSpPr>
        <p:spPr>
          <a:xfrm>
            <a:off x="4095156" y="2222640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35A8D-1026-DECE-3677-274E484B7BEA}"/>
              </a:ext>
            </a:extLst>
          </p:cNvPr>
          <p:cNvCxnSpPr/>
          <p:nvPr/>
        </p:nvCxnSpPr>
        <p:spPr>
          <a:xfrm>
            <a:off x="7798568" y="2245829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E8135B-0032-D8C0-2245-7C557610C2BF}"/>
              </a:ext>
            </a:extLst>
          </p:cNvPr>
          <p:cNvSpPr txBox="1"/>
          <p:nvPr/>
        </p:nvSpPr>
        <p:spPr>
          <a:xfrm>
            <a:off x="6441610" y="5270012"/>
            <a:ext cx="371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Learn more at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clara.abbott.com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48246-8FCC-4338-8286-135D2ACEC561}"/>
              </a:ext>
            </a:extLst>
          </p:cNvPr>
          <p:cNvSpPr txBox="1"/>
          <p:nvPr/>
        </p:nvSpPr>
        <p:spPr>
          <a:xfrm>
            <a:off x="838200" y="1558691"/>
            <a:ext cx="10018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</a:rPr>
              <a:t>Helping Abbott families through difficult financial situations for more than 80 years </a:t>
            </a:r>
          </a:p>
        </p:txBody>
      </p:sp>
    </p:spTree>
    <p:extLst>
      <p:ext uri="{BB962C8B-B14F-4D97-AF65-F5344CB8AC3E}">
        <p14:creationId xmlns:p14="http://schemas.microsoft.com/office/powerpoint/2010/main" val="1737301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16x9_White_2016" id="{60AEE1A8-77C6-4D52-995B-CA44F3D7FA5F}" vid="{E4F1A8B0-0D9C-4468-AA65-039095662AFE}"/>
    </a:ext>
  </a:ext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</TotalTime>
  <Words>197</Words>
  <Application>Microsoft Office PowerPoint</Application>
  <PresentationFormat>Widescreen</PresentationFormat>
  <Paragraphs>26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Georgia</vt:lpstr>
      <vt:lpstr>Roboto</vt:lpstr>
      <vt:lpstr>10_PPT Basic_White_v5_prophet_edit</vt:lpstr>
      <vt:lpstr>Office Theme</vt:lpstr>
      <vt:lpstr>think-cell Slide</vt:lpstr>
      <vt:lpstr>The Clara Abbott Foundation</vt:lpstr>
      <vt:lpstr>Foundation Services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Yee, Ben</dc:creator>
  <cp:lastModifiedBy>Hopkins, Kristine M</cp:lastModifiedBy>
  <cp:revision>13</cp:revision>
  <dcterms:created xsi:type="dcterms:W3CDTF">2023-06-16T05:27:17Z</dcterms:created>
  <dcterms:modified xsi:type="dcterms:W3CDTF">2023-08-11T22:13:10Z</dcterms:modified>
</cp:coreProperties>
</file>